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9" r:id="rId6"/>
    <p:sldId id="281" r:id="rId7"/>
    <p:sldId id="282" r:id="rId8"/>
    <p:sldId id="283" r:id="rId9"/>
    <p:sldId id="284" r:id="rId10"/>
    <p:sldId id="259" r:id="rId11"/>
    <p:sldId id="272" r:id="rId12"/>
    <p:sldId id="270" r:id="rId13"/>
    <p:sldId id="271" r:id="rId14"/>
    <p:sldId id="275" r:id="rId15"/>
    <p:sldId id="273" r:id="rId16"/>
    <p:sldId id="267" r:id="rId17"/>
    <p:sldId id="276" r:id="rId18"/>
    <p:sldId id="277" r:id="rId19"/>
    <p:sldId id="278" r:id="rId20"/>
    <p:sldId id="279" r:id="rId21"/>
    <p:sldId id="280" r:id="rId22"/>
    <p:sldId id="263" r:id="rId23"/>
    <p:sldId id="26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015C-38D6-4A21-A0A2-97127842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416BA0-D1F5-458F-8961-DC4C12252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A3EE3-36A7-4F23-A69E-6CC3330CB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D1ED0-0CE1-4FFF-9BD1-7D1D956FA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E341D-553A-4F03-AF5F-EAA7EC1FA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1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3D87C-A49F-46C5-A1EF-36560B48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6068CF-52B5-4569-B781-5E1897432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E2D00-5A80-4FBE-B0A2-B60988A9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F10D-26BC-44F6-A0F9-7DEE05710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CC099-CE33-46C0-9802-2A085A91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1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F34F4-7E97-4B7F-A0CF-64CD79211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96B3A7-56F0-46DA-9CA6-8F6D066D9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6DE25-BA2A-440D-B96D-42FB8C7A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E20EA-E73A-4A97-A58B-8FD7AC35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270C7-3B86-4955-9B53-1A4D1E6E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86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EA43-C7DA-4452-AA39-E125E727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AD6AF-1D07-45C5-BA07-570B55C27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3EF8A-A2CD-49F2-B400-4FEA04C14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E118B-C63C-4B8A-9282-111A97D1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4BF53-178B-4706-A111-436D4663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97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5ECB2-BE48-4A0E-BC7E-308782B1A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39C6D-9082-4A26-AEA2-57513484A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1D328-1657-4FF9-BA5E-47104CE36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43BCD-F177-4641-9354-95BB5E56B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63D06-3AC6-45A0-B7B7-B138C018B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6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A17AD-739B-4F68-A9FE-C05495EC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1C7-9169-4C08-BE83-5CC8B820A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A74F1-A2E0-4FA3-8B3E-5AAD2DB0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DD30B-0B88-4483-BA33-D546D8F4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B04C5-89EB-4BA0-9A2E-00EAD6EC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9CFB7-F3CC-44DF-A3FB-937159FB0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366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7BE5F-2160-4E53-BDF0-B64101DC9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22945A-551E-4859-B5D0-D863C377C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0BA80-7E71-45C5-B35C-7C87F225D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EF91BA-AA3B-4B2C-9298-A12AFD71BD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08BEC-58E0-4D01-A59A-CC01665F7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E8840E-9736-4CBE-958A-EB7E83B4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85AF03-6FB6-4DC5-B7F5-3046872F3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31A52E-8CBD-42EC-AACF-2A188C373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5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8A253-1C3F-4064-9827-A8B3515F2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7EE61-B57A-48C1-B5D1-8A4A2527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2E168-574F-40F9-BE97-EC5383481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EC48F-B4B9-4DC9-88A0-4E2D82B8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87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B26D2E-952E-4187-B5D7-5FBB20ED7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287B47-6913-4028-940F-A0BAC39B4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963CA-A7E7-4547-86B7-F253A9BB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3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6412E-5F8B-4C38-959C-E787FF4C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A3FA7-09C5-492A-ABA2-B65F1C79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F6D2C-1F4F-424F-9E69-3E5280B60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87BD9-088C-48FC-8F15-23725200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F69DF7-13A2-44F0-9C55-DA2D6A4C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8E408-E791-4497-940F-530ADFAD5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B58B-2099-4AF8-9553-22AB18075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BBDA6-E4A4-4D1D-BB50-2AC0BB2AA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235956-7A0F-4382-B667-1071ADA0C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C586D-E6F7-4D8C-95A0-6CB10933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6833D-3E12-4AF5-895C-2B023920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16769-5792-4A5C-B252-AE57B4D58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416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9558E1-6460-49A4-9E1A-A423CD20E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13B0-46BF-4DD6-B00D-1FD77C8C7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9761E-E534-4D94-8110-7FD80A4AC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B3998-985A-4D94-B13E-1B64131194E0}" type="datetimeFigureOut">
              <a:rPr lang="en-US" smtClean="0"/>
              <a:t>2/12/2020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5BFB6-E542-4693-A178-18F10038A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9D48A-03B9-4EA8-8C97-B41A3AE59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C998C-2B0C-40D0-A66C-87301E2DA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84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intruder.i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ebsitedownloader.io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xploit-db.com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zhe__GdWC8" TargetMode="External"/><Relationship Id="rId2" Type="http://schemas.openxmlformats.org/officeDocument/2006/relationships/hyperlink" Target="https://www.peerlyst.com/posts/infosec-basics-definition-of-and-understanding-banner-grabbing-gina-roberts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336F2-1AF7-4C3B-996D-62F89A4CB2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Cyber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BC1745-74BC-4218-B6DB-2ABDB7DDC7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COMP3134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Week 6</a:t>
            </a:r>
          </a:p>
        </p:txBody>
      </p:sp>
    </p:spTree>
    <p:extLst>
      <p:ext uri="{BB962C8B-B14F-4D97-AF65-F5344CB8AC3E}">
        <p14:creationId xmlns:p14="http://schemas.microsoft.com/office/powerpoint/2010/main" val="252828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Request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</a:t>
            </a:r>
          </a:p>
          <a:p>
            <a:r>
              <a:rPr lang="en-US" dirty="0"/>
              <a:t>HEAD</a:t>
            </a:r>
          </a:p>
          <a:p>
            <a:r>
              <a:rPr lang="en-US" dirty="0"/>
              <a:t>POST</a:t>
            </a:r>
          </a:p>
          <a:p>
            <a:r>
              <a:rPr lang="en-US" dirty="0"/>
              <a:t>TRACE</a:t>
            </a:r>
          </a:p>
          <a:p>
            <a:r>
              <a:rPr lang="en-US" dirty="0"/>
              <a:t>PUT</a:t>
            </a:r>
          </a:p>
          <a:p>
            <a:r>
              <a:rPr lang="en-US" dirty="0"/>
              <a:t>DELETE</a:t>
            </a:r>
          </a:p>
          <a:p>
            <a:r>
              <a:rPr lang="en-US" dirty="0"/>
              <a:t>OPTIONS</a:t>
            </a:r>
          </a:p>
          <a:p>
            <a:r>
              <a:rPr lang="en-US" dirty="0"/>
              <a:t>CONNECT</a:t>
            </a:r>
          </a:p>
        </p:txBody>
      </p:sp>
    </p:spTree>
    <p:extLst>
      <p:ext uri="{BB962C8B-B14F-4D97-AF65-F5344CB8AC3E}">
        <p14:creationId xmlns:p14="http://schemas.microsoft.com/office/powerpoint/2010/main" val="1606570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A6B9D-6016-48F7-900D-81A0BD5C4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6F7AD-C57C-4BD3-9382-B45B4298D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100s</a:t>
            </a:r>
          </a:p>
          <a:p>
            <a:pPr lvl="1"/>
            <a:r>
              <a:rPr lang="en-US" dirty="0"/>
              <a:t>informational</a:t>
            </a:r>
          </a:p>
          <a:p>
            <a:r>
              <a:rPr lang="en-US" dirty="0"/>
              <a:t>200s</a:t>
            </a:r>
          </a:p>
          <a:p>
            <a:pPr lvl="1"/>
            <a:r>
              <a:rPr lang="en-US" dirty="0"/>
              <a:t>Successful transactions</a:t>
            </a:r>
          </a:p>
          <a:p>
            <a:r>
              <a:rPr lang="en-US" dirty="0"/>
              <a:t>300s</a:t>
            </a:r>
          </a:p>
          <a:p>
            <a:pPr lvl="1"/>
            <a:r>
              <a:rPr lang="en-US" dirty="0"/>
              <a:t>http redirections</a:t>
            </a:r>
          </a:p>
          <a:p>
            <a:r>
              <a:rPr lang="en-US" dirty="0"/>
              <a:t>400s</a:t>
            </a:r>
          </a:p>
          <a:p>
            <a:pPr lvl="1"/>
            <a:r>
              <a:rPr lang="en-US" dirty="0"/>
              <a:t>Client errors</a:t>
            </a:r>
          </a:p>
          <a:p>
            <a:r>
              <a:rPr lang="en-US" dirty="0"/>
              <a:t>500s</a:t>
            </a:r>
          </a:p>
          <a:p>
            <a:pPr lvl="1"/>
            <a:r>
              <a:rPr lang="en-US" dirty="0"/>
              <a:t>Server errors</a:t>
            </a:r>
          </a:p>
        </p:txBody>
      </p:sp>
    </p:spTree>
    <p:extLst>
      <p:ext uri="{BB962C8B-B14F-4D97-AF65-F5344CB8AC3E}">
        <p14:creationId xmlns:p14="http://schemas.microsoft.com/office/powerpoint/2010/main" val="1944350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F4762-6307-4F75-AA0E-D9F8EF12F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</a:t>
            </a:r>
            <a:r>
              <a:rPr lang="en-US" dirty="0" err="1"/>
              <a:t>HyperText</a:t>
            </a:r>
            <a:r>
              <a:rPr lang="en-US" dirty="0"/>
              <a:t> Transport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704B2-4FA1-4865-88EB-0B4D65712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3138"/>
          </a:xfrm>
        </p:spPr>
        <p:txBody>
          <a:bodyPr>
            <a:normAutofit/>
          </a:bodyPr>
          <a:lstStyle/>
          <a:p>
            <a:r>
              <a:rPr lang="en-US" dirty="0"/>
              <a:t>Components of the URL</a:t>
            </a:r>
          </a:p>
          <a:p>
            <a:pPr lvl="1"/>
            <a:r>
              <a:rPr lang="en-US" dirty="0"/>
              <a:t>Scheme</a:t>
            </a:r>
          </a:p>
          <a:p>
            <a:pPr lvl="2"/>
            <a:r>
              <a:rPr lang="en-US" dirty="0"/>
              <a:t>protocol</a:t>
            </a:r>
          </a:p>
          <a:p>
            <a:pPr lvl="1"/>
            <a:r>
              <a:rPr lang="en-US" dirty="0"/>
              <a:t>domain</a:t>
            </a:r>
          </a:p>
          <a:p>
            <a:pPr lvl="2"/>
            <a:r>
              <a:rPr lang="en-US" dirty="0"/>
              <a:t>Sub-domain 	second-level domain 	top-level domain</a:t>
            </a:r>
          </a:p>
          <a:p>
            <a:pPr lvl="2"/>
            <a:r>
              <a:rPr lang="en-US" dirty="0"/>
              <a:t>my		</a:t>
            </a:r>
            <a:r>
              <a:rPr lang="en-US" dirty="0" err="1"/>
              <a:t>gblearn</a:t>
            </a:r>
            <a:r>
              <a:rPr lang="en-US" dirty="0"/>
              <a:t>		        	com</a:t>
            </a:r>
          </a:p>
          <a:p>
            <a:pPr lvl="1"/>
            <a:r>
              <a:rPr lang="en-US" dirty="0"/>
              <a:t>Path</a:t>
            </a:r>
          </a:p>
          <a:p>
            <a:pPr lvl="2"/>
            <a:r>
              <a:rPr lang="en-US" dirty="0"/>
              <a:t>Folder and/or file declaration after the domain</a:t>
            </a:r>
          </a:p>
          <a:p>
            <a:pPr lvl="1"/>
            <a:r>
              <a:rPr lang="en-US" dirty="0"/>
              <a:t>Hash</a:t>
            </a:r>
          </a:p>
          <a:p>
            <a:pPr lvl="2"/>
            <a:r>
              <a:rPr lang="en-US" dirty="0"/>
              <a:t>#</a:t>
            </a:r>
          </a:p>
          <a:p>
            <a:pPr lvl="1"/>
            <a:r>
              <a:rPr lang="en-US" dirty="0"/>
              <a:t>Query string</a:t>
            </a:r>
          </a:p>
          <a:p>
            <a:pPr lvl="2"/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97251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2A9E-5279-4802-AD08-9894E48D0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1.0 vs 2.0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EFF2DAE0-B392-4B41-AE5F-C5C9CDD7C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44787"/>
            <a:ext cx="9888716" cy="4686449"/>
          </a:xfrm>
        </p:spPr>
      </p:pic>
    </p:spTree>
    <p:extLst>
      <p:ext uri="{BB962C8B-B14F-4D97-AF65-F5344CB8AC3E}">
        <p14:creationId xmlns:p14="http://schemas.microsoft.com/office/powerpoint/2010/main" val="4121731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  <a:p>
            <a:pPr lvl="1"/>
            <a:r>
              <a:rPr lang="en-US" dirty="0"/>
              <a:t>Could server as client or server</a:t>
            </a:r>
          </a:p>
          <a:p>
            <a:pPr lvl="1"/>
            <a:r>
              <a:rPr lang="en-US" dirty="0"/>
              <a:t>Make requests to web servers on behalf of other clients</a:t>
            </a:r>
          </a:p>
          <a:p>
            <a:pPr lvl="1"/>
            <a:r>
              <a:rPr lang="en-US" dirty="0"/>
              <a:t>Provide support for caching</a:t>
            </a:r>
          </a:p>
          <a:p>
            <a:r>
              <a:rPr lang="en-US" dirty="0"/>
              <a:t>Comparison</a:t>
            </a:r>
          </a:p>
          <a:p>
            <a:pPr lvl="1"/>
            <a:r>
              <a:rPr lang="en-US" dirty="0"/>
              <a:t>Someone else representing you</a:t>
            </a:r>
          </a:p>
          <a:p>
            <a:pPr lvl="2"/>
            <a:r>
              <a:rPr lang="en-US" dirty="0"/>
              <a:t>Lawyer</a:t>
            </a:r>
          </a:p>
        </p:txBody>
      </p:sp>
    </p:spTree>
    <p:extLst>
      <p:ext uri="{BB962C8B-B14F-4D97-AF65-F5344CB8AC3E}">
        <p14:creationId xmlns:p14="http://schemas.microsoft.com/office/powerpoint/2010/main" val="386101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3317-B4BF-4FFA-986F-34A79C14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Proxy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F1E974-3EE5-49F8-BF11-A2CAD5E1D3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947" y="1431657"/>
            <a:ext cx="9591473" cy="474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83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0499F-A94C-4E3A-A873-19AB5F28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Hacking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C9064-8D16-4AC3-AAA8-5B2C20F38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we have some knowledge =&gt; more to intermediate step</a:t>
            </a:r>
          </a:p>
          <a:p>
            <a:pPr lvl="1"/>
            <a:r>
              <a:rPr lang="en-US" dirty="0"/>
              <a:t>Listening/ monitoring / observation</a:t>
            </a:r>
          </a:p>
          <a:p>
            <a:r>
              <a:rPr lang="en-US" dirty="0"/>
              <a:t>Attacker must determine </a:t>
            </a:r>
          </a:p>
          <a:p>
            <a:pPr lvl="1"/>
            <a:r>
              <a:rPr lang="en-US" dirty="0"/>
              <a:t>what is open, vulnerable =&gt; best chance of attack</a:t>
            </a:r>
          </a:p>
        </p:txBody>
      </p:sp>
    </p:spTree>
    <p:extLst>
      <p:ext uri="{BB962C8B-B14F-4D97-AF65-F5344CB8AC3E}">
        <p14:creationId xmlns:p14="http://schemas.microsoft.com/office/powerpoint/2010/main" val="3442941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099FC-8054-450A-9B51-81F07B663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Hacking Attack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785-1E40-42C7-A31E-0F40BCAEA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Scanning Web Servers</a:t>
            </a:r>
          </a:p>
          <a:p>
            <a:pPr lvl="1"/>
            <a:r>
              <a:rPr lang="en-US" dirty="0"/>
              <a:t>Tools</a:t>
            </a:r>
          </a:p>
          <a:p>
            <a:pPr lvl="2"/>
            <a:r>
              <a:rPr lang="en-US" dirty="0"/>
              <a:t>Nmap</a:t>
            </a:r>
          </a:p>
          <a:p>
            <a:r>
              <a:rPr lang="en-US" dirty="0"/>
              <a:t>Banner Grabbing and Enumeration</a:t>
            </a:r>
          </a:p>
          <a:p>
            <a:pPr lvl="1"/>
            <a:r>
              <a:rPr lang="en-US" dirty="0"/>
              <a:t>Definition</a:t>
            </a:r>
          </a:p>
          <a:p>
            <a:pPr lvl="2"/>
            <a:r>
              <a:rPr lang="en-US" dirty="0"/>
              <a:t>Identify server distribution and version </a:t>
            </a:r>
          </a:p>
          <a:p>
            <a:pPr lvl="1"/>
            <a:r>
              <a:rPr lang="en-US" dirty="0"/>
              <a:t>Tool</a:t>
            </a:r>
          </a:p>
          <a:p>
            <a:pPr lvl="2"/>
            <a:r>
              <a:rPr lang="en-US" dirty="0"/>
              <a:t>Telnet</a:t>
            </a:r>
          </a:p>
          <a:p>
            <a:pPr lvl="2"/>
            <a:r>
              <a:rPr lang="en-US" dirty="0" err="1"/>
              <a:t>Netcat</a:t>
            </a:r>
            <a:endParaRPr lang="en-US" dirty="0"/>
          </a:p>
          <a:p>
            <a:pPr lvl="2"/>
            <a:r>
              <a:rPr lang="en-US" dirty="0" err="1"/>
              <a:t>whatweb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73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099FC-8054-450A-9B51-81F07B663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Hacking Attack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AF785-1E40-42C7-A31E-0F40BCAEA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Server Vulnerability Identification</a:t>
            </a:r>
          </a:p>
          <a:p>
            <a:pPr lvl="1"/>
            <a:r>
              <a:rPr lang="en-US" dirty="0"/>
              <a:t>Definition</a:t>
            </a:r>
          </a:p>
          <a:p>
            <a:pPr lvl="2"/>
            <a:r>
              <a:rPr lang="en-US" dirty="0"/>
              <a:t>Identify vulnerabilities or items that are </a:t>
            </a:r>
            <a:r>
              <a:rPr lang="en-US" dirty="0" err="1"/>
              <a:t>unpactched</a:t>
            </a:r>
            <a:endParaRPr lang="en-US" dirty="0"/>
          </a:p>
          <a:p>
            <a:pPr lvl="1"/>
            <a:r>
              <a:rPr lang="en-US" dirty="0"/>
              <a:t>Tool</a:t>
            </a:r>
          </a:p>
          <a:p>
            <a:pPr lvl="2"/>
            <a:r>
              <a:rPr lang="en-US" dirty="0"/>
              <a:t>OpenVAS</a:t>
            </a:r>
          </a:p>
          <a:p>
            <a:r>
              <a:rPr lang="en-US" dirty="0"/>
              <a:t>Online </a:t>
            </a:r>
            <a:r>
              <a:rPr lang="en-US" dirty="0" err="1"/>
              <a:t>SaS</a:t>
            </a:r>
            <a:r>
              <a:rPr lang="en-US" dirty="0"/>
              <a:t> Tools</a:t>
            </a:r>
          </a:p>
          <a:p>
            <a:pPr lvl="1"/>
            <a:r>
              <a:rPr lang="en-US" dirty="0"/>
              <a:t>Intruder</a:t>
            </a:r>
          </a:p>
          <a:p>
            <a:pPr lvl="2"/>
            <a:r>
              <a:rPr lang="en-US" dirty="0">
                <a:hlinkClick r:id="rId2"/>
              </a:rPr>
              <a:t>https://intruder.io/</a:t>
            </a:r>
            <a:endParaRPr lang="en-US" dirty="0"/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1500" dirty="0"/>
              <a:t>* </a:t>
            </a:r>
            <a:r>
              <a:rPr lang="en-US" sz="1500" dirty="0" err="1"/>
              <a:t>SaS</a:t>
            </a:r>
            <a:r>
              <a:rPr lang="en-US" sz="1500" dirty="0"/>
              <a:t> = Service as Software</a:t>
            </a:r>
          </a:p>
        </p:txBody>
      </p:sp>
    </p:spTree>
    <p:extLst>
      <p:ext uri="{BB962C8B-B14F-4D97-AF65-F5344CB8AC3E}">
        <p14:creationId xmlns:p14="http://schemas.microsoft.com/office/powerpoint/2010/main" val="743787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3B5A-1C89-46DE-8650-0215A89B3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Scanning Web Servers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0ABC2-F482-434C-ADFC-9B95ED9EB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Cannot attack what doesn’t exist</a:t>
            </a:r>
          </a:p>
          <a:p>
            <a:pPr lvl="1"/>
            <a:r>
              <a:rPr lang="en-US" dirty="0"/>
              <a:t>Get target IP address or target range of IP addresses</a:t>
            </a:r>
          </a:p>
          <a:p>
            <a:r>
              <a:rPr lang="en-US" dirty="0"/>
              <a:t>Look for web services</a:t>
            </a:r>
          </a:p>
          <a:p>
            <a:pPr lvl="1"/>
            <a:r>
              <a:rPr lang="en-US" dirty="0"/>
              <a:t>http usually run on 80, 443</a:t>
            </a:r>
          </a:p>
          <a:p>
            <a:pPr lvl="1"/>
            <a:r>
              <a:rPr lang="en-US" dirty="0"/>
              <a:t>Other ports may be open</a:t>
            </a:r>
          </a:p>
          <a:p>
            <a:r>
              <a:rPr lang="en-US" dirty="0"/>
              <a:t>Use Nmap to scan for ports</a:t>
            </a:r>
          </a:p>
        </p:txBody>
      </p:sp>
    </p:spTree>
    <p:extLst>
      <p:ext uri="{BB962C8B-B14F-4D97-AF65-F5344CB8AC3E}">
        <p14:creationId xmlns:p14="http://schemas.microsoft.com/office/powerpoint/2010/main" val="1680068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655D-8AB4-416D-AC69-6636B39F6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E28DA-980B-48B3-AC27-C2444AA11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Web server hacking</a:t>
            </a:r>
          </a:p>
          <a:p>
            <a:r>
              <a:rPr lang="en-US" dirty="0"/>
              <a:t>Main Teaching Points</a:t>
            </a:r>
          </a:p>
          <a:p>
            <a:pPr lvl="1"/>
            <a:r>
              <a:rPr lang="en-US" dirty="0"/>
              <a:t>An application is hosted on a server</a:t>
            </a:r>
          </a:p>
          <a:p>
            <a:pPr lvl="1"/>
            <a:r>
              <a:rPr lang="en-US" dirty="0"/>
              <a:t>Application may be gateway to server</a:t>
            </a:r>
          </a:p>
          <a:p>
            <a:r>
              <a:rPr lang="en-US" dirty="0"/>
              <a:t>Learning Outcome(s)</a:t>
            </a:r>
          </a:p>
          <a:p>
            <a:pPr lvl="1"/>
            <a:r>
              <a:rPr lang="en-US" dirty="0"/>
              <a:t>Implement various tactics to attack a network or application</a:t>
            </a:r>
          </a:p>
        </p:txBody>
      </p:sp>
    </p:spTree>
    <p:extLst>
      <p:ext uri="{BB962C8B-B14F-4D97-AF65-F5344CB8AC3E}">
        <p14:creationId xmlns:p14="http://schemas.microsoft.com/office/powerpoint/2010/main" val="2132948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4A83A-B63B-429E-B132-EEC131B9A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Banner Grabbing and Enumeration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0EDB1-0A53-40F5-83F4-86166635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Fingerprinting</a:t>
            </a:r>
          </a:p>
          <a:p>
            <a:pPr lvl="1"/>
            <a:r>
              <a:rPr lang="en-US" dirty="0"/>
              <a:t>Information collected about a remote computing device for the purpose of identification</a:t>
            </a:r>
          </a:p>
          <a:p>
            <a:r>
              <a:rPr lang="en-US" dirty="0"/>
              <a:t>Demo</a:t>
            </a:r>
          </a:p>
          <a:p>
            <a:pPr lvl="1"/>
            <a:r>
              <a:rPr lang="en-US" dirty="0"/>
              <a:t>Using telnet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netcat</a:t>
            </a:r>
            <a:endParaRPr lang="en-US" dirty="0"/>
          </a:p>
          <a:p>
            <a:pPr lvl="1"/>
            <a:r>
              <a:rPr lang="en-US" dirty="0"/>
              <a:t>Using </a:t>
            </a:r>
            <a:r>
              <a:rPr lang="en-US" dirty="0" err="1"/>
              <a:t>whatweb</a:t>
            </a:r>
            <a:endParaRPr lang="en-US" dirty="0"/>
          </a:p>
          <a:p>
            <a:r>
              <a:rPr lang="en-US" dirty="0"/>
              <a:t>Use site-ripper to extract site to localhost</a:t>
            </a:r>
          </a:p>
          <a:p>
            <a:pPr lvl="1"/>
            <a:r>
              <a:rPr lang="en-US" dirty="0">
                <a:hlinkClick r:id="rId2"/>
              </a:rPr>
              <a:t>https://websitedownloader.io/</a:t>
            </a:r>
            <a:r>
              <a:rPr lang="en-US" dirty="0"/>
              <a:t> (</a:t>
            </a:r>
            <a:r>
              <a:rPr lang="en-US"/>
              <a:t>paid service)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33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3A142-3CBC-4403-9A5D-56DE984B9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 Vulnerability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5F38E-351E-4DC5-B41D-C02E34EF0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fingerprinting =&gt; search for vulnerabilities</a:t>
            </a:r>
          </a:p>
          <a:p>
            <a:r>
              <a:rPr lang="en-US" dirty="0"/>
              <a:t>Look-up such vulnerabilities of known sites</a:t>
            </a:r>
          </a:p>
          <a:p>
            <a:pPr lvl="1"/>
            <a:r>
              <a:rPr lang="en-US" dirty="0">
                <a:hlinkClick r:id="rId2"/>
              </a:rPr>
              <a:t>https://www.exploit-db.com/</a:t>
            </a:r>
            <a:endParaRPr lang="en-US" dirty="0"/>
          </a:p>
          <a:p>
            <a:pPr lvl="1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6989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11218-9218-4CE5-BF13-78775D23C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 to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7C80D-27E0-4C65-B8D1-4869EAAF9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HTTP</a:t>
            </a:r>
          </a:p>
          <a:p>
            <a:pPr lvl="1"/>
            <a:r>
              <a:rPr lang="en-US" dirty="0"/>
              <a:t>Session</a:t>
            </a:r>
          </a:p>
          <a:p>
            <a:pPr lvl="1"/>
            <a:r>
              <a:rPr lang="en-US" dirty="0"/>
              <a:t>Request methods</a:t>
            </a:r>
          </a:p>
          <a:p>
            <a:pPr lvl="1"/>
            <a:r>
              <a:rPr lang="en-US" dirty="0"/>
              <a:t>Status codes</a:t>
            </a:r>
          </a:p>
          <a:p>
            <a:pPr lvl="1"/>
            <a:r>
              <a:rPr lang="en-US" dirty="0"/>
              <a:t>1.0 vs 2.0</a:t>
            </a:r>
          </a:p>
          <a:p>
            <a:r>
              <a:rPr lang="en-US" dirty="0"/>
              <a:t>Stateless, stateful</a:t>
            </a:r>
          </a:p>
          <a:p>
            <a:r>
              <a:rPr lang="en-US" dirty="0"/>
              <a:t>Components of URL</a:t>
            </a:r>
          </a:p>
          <a:p>
            <a:r>
              <a:rPr lang="en-US"/>
              <a:t>Proxies</a:t>
            </a:r>
            <a:endParaRPr lang="en-US" dirty="0"/>
          </a:p>
          <a:p>
            <a:r>
              <a:rPr lang="en-US" dirty="0"/>
              <a:t>Scanning Web Servers</a:t>
            </a:r>
          </a:p>
          <a:p>
            <a:r>
              <a:rPr lang="en-US" dirty="0"/>
              <a:t>Banner Grabbing and Enumeration</a:t>
            </a:r>
          </a:p>
          <a:p>
            <a:r>
              <a:rPr lang="en-US" dirty="0"/>
              <a:t>Web Server Vulnerability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882569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A0B56-D44D-4F74-92F7-F00E2FEE4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B0CA6-7670-4046-82C3-23939597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  <a:p>
            <a:pPr lvl="1"/>
            <a:r>
              <a:rPr lang="en-US" dirty="0"/>
              <a:t>Banner Grabbing</a:t>
            </a:r>
          </a:p>
          <a:p>
            <a:pPr lvl="2"/>
            <a:r>
              <a:rPr lang="en-US" dirty="0">
                <a:hlinkClick r:id="rId2"/>
              </a:rPr>
              <a:t>https://www.peerlyst.com/posts/infosec-basics-definition-of-and-understanding-banner-grabbing-gina-robertson</a:t>
            </a:r>
            <a:endParaRPr lang="en-US" dirty="0"/>
          </a:p>
          <a:p>
            <a:endParaRPr lang="en-US" dirty="0"/>
          </a:p>
          <a:p>
            <a:r>
              <a:rPr lang="en-US" dirty="0"/>
              <a:t>Videos</a:t>
            </a:r>
          </a:p>
          <a:p>
            <a:pPr lvl="1"/>
            <a:r>
              <a:rPr lang="en-US" dirty="0"/>
              <a:t>Proxy &amp; Reserve Proxy</a:t>
            </a:r>
          </a:p>
          <a:p>
            <a:pPr lvl="2"/>
            <a:r>
              <a:rPr lang="en-US" dirty="0">
                <a:hlinkClick r:id="rId3"/>
              </a:rPr>
              <a:t>https://www.youtube.com/watch?v=ozhe__GdWC8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0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2F8FEB-4E93-44CA-9C49-EB92189CC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Web Server Hacking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4F20DB-DB05-4491-B7FA-DF3A1BDC80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1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99C15-5515-46C0-AE5B-F175547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HTTP: </a:t>
            </a:r>
            <a:r>
              <a:rPr lang="en-US" dirty="0" err="1"/>
              <a:t>HyperText</a:t>
            </a:r>
            <a:r>
              <a:rPr lang="en-US" dirty="0"/>
              <a:t> Transport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5CCE5-69BA-46BD-9352-56BFC135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6"/>
          </a:xfrm>
        </p:spPr>
        <p:txBody>
          <a:bodyPr>
            <a:normAutofit/>
          </a:bodyPr>
          <a:lstStyle/>
          <a:p>
            <a:r>
              <a:rPr lang="en-US" dirty="0"/>
              <a:t>Has vulnerabilities that developers must understand</a:t>
            </a:r>
          </a:p>
          <a:p>
            <a:pPr lvl="1"/>
            <a:r>
              <a:rPr lang="en-US" dirty="0"/>
              <a:t>Hackers exploit these vulnerabilities </a:t>
            </a:r>
          </a:p>
          <a:p>
            <a:pPr lvl="1"/>
            <a:r>
              <a:rPr lang="en-US" dirty="0"/>
              <a:t>Web servers are most targeted servers </a:t>
            </a:r>
          </a:p>
          <a:p>
            <a:r>
              <a:rPr lang="en-US" dirty="0"/>
              <a:t>Simple, stateless protocol (port 80)</a:t>
            </a:r>
          </a:p>
          <a:p>
            <a:r>
              <a:rPr lang="en-US" dirty="0"/>
              <a:t>Does not need persistent connection for communication logic</a:t>
            </a:r>
          </a:p>
          <a:p>
            <a:r>
              <a:rPr lang="en-US" dirty="0"/>
              <a:t>Transaction = request from client =&gt; response from server</a:t>
            </a:r>
          </a:p>
          <a:p>
            <a:r>
              <a:rPr lang="en-US" dirty="0"/>
              <a:t>Stateful protocol</a:t>
            </a:r>
          </a:p>
          <a:p>
            <a:pPr lvl="1"/>
            <a:r>
              <a:rPr lang="en-US" dirty="0"/>
              <a:t>Related commands treated as single interaction</a:t>
            </a:r>
          </a:p>
          <a:p>
            <a:pPr lvl="2"/>
            <a:r>
              <a:rPr lang="en-US" dirty="0"/>
              <a:t>Server maintains state with client during successive commands until interaction terminated</a:t>
            </a:r>
          </a:p>
          <a:p>
            <a:r>
              <a:rPr lang="en-US" dirty="0"/>
              <a:t>Session = sequence of transmitted and executed commands</a:t>
            </a:r>
          </a:p>
        </p:txBody>
      </p:sp>
    </p:spTree>
    <p:extLst>
      <p:ext uri="{BB962C8B-B14F-4D97-AF65-F5344CB8AC3E}">
        <p14:creationId xmlns:p14="http://schemas.microsoft.com/office/powerpoint/2010/main" val="1804572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25EEA-2F63-4736-AE49-657E39725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Stages for HTTP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8FBA84-E6FF-46EA-9904-7B5EDE7DE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49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429F65-C28F-4022-88F5-6DF97D383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400" y="1494580"/>
            <a:ext cx="7463200" cy="386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73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05712-1D49-4966-8A06-3099F049D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 Revisited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172F-19D2-44D4-8B5B-2C186E237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</a:p>
          <a:p>
            <a:pPr lvl="1"/>
            <a:r>
              <a:rPr lang="en-US" dirty="0"/>
              <a:t>Synchronization</a:t>
            </a:r>
          </a:p>
          <a:p>
            <a:pPr lvl="2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step in attempting to establish connection</a:t>
            </a:r>
          </a:p>
          <a:p>
            <a:r>
              <a:rPr lang="en-US" dirty="0"/>
              <a:t>P</a:t>
            </a:r>
          </a:p>
          <a:p>
            <a:pPr lvl="1"/>
            <a:r>
              <a:rPr lang="en-US" dirty="0"/>
              <a:t>Push</a:t>
            </a:r>
          </a:p>
          <a:p>
            <a:pPr lvl="2"/>
            <a:r>
              <a:rPr lang="en-US" dirty="0"/>
              <a:t>Stop buffering and send data to application layer</a:t>
            </a:r>
          </a:p>
          <a:p>
            <a:r>
              <a:rPr lang="en-US" dirty="0"/>
              <a:t>A</a:t>
            </a:r>
          </a:p>
          <a:p>
            <a:pPr lvl="1"/>
            <a:r>
              <a:rPr lang="en-US" dirty="0"/>
              <a:t>Acknowledgement</a:t>
            </a:r>
          </a:p>
          <a:p>
            <a:pPr lvl="2"/>
            <a:r>
              <a:rPr lang="en-US" dirty="0"/>
              <a:t>Connection successful and packet received </a:t>
            </a:r>
          </a:p>
        </p:txBody>
      </p:sp>
    </p:spTree>
    <p:extLst>
      <p:ext uri="{BB962C8B-B14F-4D97-AF65-F5344CB8AC3E}">
        <p14:creationId xmlns:p14="http://schemas.microsoft.com/office/powerpoint/2010/main" val="66584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05712-1D49-4966-8A06-3099F049D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Flags Revisited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172F-19D2-44D4-8B5B-2C186E237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</a:t>
            </a:r>
          </a:p>
          <a:p>
            <a:pPr lvl="1"/>
            <a:r>
              <a:rPr lang="en-US" dirty="0"/>
              <a:t>Reset</a:t>
            </a:r>
          </a:p>
          <a:p>
            <a:pPr lvl="2"/>
            <a:r>
              <a:rPr lang="en-US" dirty="0"/>
              <a:t>Abrupt termination of connection</a:t>
            </a:r>
          </a:p>
          <a:p>
            <a:r>
              <a:rPr lang="en-US" dirty="0"/>
              <a:t>U</a:t>
            </a:r>
          </a:p>
          <a:p>
            <a:pPr lvl="1"/>
            <a:r>
              <a:rPr lang="en-US" dirty="0"/>
              <a:t>Urgent</a:t>
            </a:r>
          </a:p>
          <a:p>
            <a:pPr lvl="2"/>
            <a:r>
              <a:rPr lang="en-US" dirty="0"/>
              <a:t>Packet marked as priority. Send right away</a:t>
            </a:r>
          </a:p>
          <a:p>
            <a:r>
              <a:rPr lang="en-US" dirty="0"/>
              <a:t>F</a:t>
            </a:r>
          </a:p>
          <a:p>
            <a:pPr lvl="1"/>
            <a:r>
              <a:rPr lang="en-US" dirty="0"/>
              <a:t>Finish</a:t>
            </a:r>
          </a:p>
          <a:p>
            <a:pPr lvl="2"/>
            <a:r>
              <a:rPr lang="en-US" dirty="0"/>
              <a:t>Termination of connection when transfer </a:t>
            </a:r>
            <a:r>
              <a:rPr lang="en-US" dirty="0" err="1"/>
              <a:t>comple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79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F1F5F-8FEB-485C-9CBC-A2A034910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 vs Reset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2CC0884-ED38-48D0-8AFF-E35DB5A02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442" y="1488332"/>
            <a:ext cx="7742595" cy="4427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00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FC930-E968-4DF9-9C82-718D2C6B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vs Urgent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334C1A-42D4-46E0-8C2F-C77807A3B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582" y="1769682"/>
            <a:ext cx="9064910" cy="331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9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</TotalTime>
  <Words>559</Words>
  <Application>Microsoft Office PowerPoint</Application>
  <PresentationFormat>Widescreen</PresentationFormat>
  <Paragraphs>163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Introduction to  Cyber Security</vt:lpstr>
      <vt:lpstr>Overview</vt:lpstr>
      <vt:lpstr>Web Server Hacking</vt:lpstr>
      <vt:lpstr>HTTP: HyperText Transport Protocol</vt:lpstr>
      <vt:lpstr>General Stages for HTTP</vt:lpstr>
      <vt:lpstr>TCP Flags Revisited</vt:lpstr>
      <vt:lpstr>TCP Flags Revisited</vt:lpstr>
      <vt:lpstr>Finish vs Reset</vt:lpstr>
      <vt:lpstr>Push vs Urgent</vt:lpstr>
      <vt:lpstr>HTTP: Request Methods</vt:lpstr>
      <vt:lpstr>HTTP: Status Codes</vt:lpstr>
      <vt:lpstr>HTTP: HyperText Transport Protocol</vt:lpstr>
      <vt:lpstr>HTTP: 1.0 vs 2.0</vt:lpstr>
      <vt:lpstr>HTTP: Proxies</vt:lpstr>
      <vt:lpstr>HTTP: Proxy</vt:lpstr>
      <vt:lpstr>Web Server Hacking</vt:lpstr>
      <vt:lpstr>Web Server Hacking Attack Techniques</vt:lpstr>
      <vt:lpstr>Web Server Hacking Attack Techniques</vt:lpstr>
      <vt:lpstr>Scanning Web Servers</vt:lpstr>
      <vt:lpstr>Banner Grabbing and Enumeration</vt:lpstr>
      <vt:lpstr>Web Server Vulnerability Identification</vt:lpstr>
      <vt:lpstr>Terms to Know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Cyber Security</dc:title>
  <dc:creator>Ben Blanc</dc:creator>
  <cp:lastModifiedBy>Ben Blanc</cp:lastModifiedBy>
  <cp:revision>32</cp:revision>
  <dcterms:created xsi:type="dcterms:W3CDTF">2019-11-29T15:53:42Z</dcterms:created>
  <dcterms:modified xsi:type="dcterms:W3CDTF">2020-02-12T15:47:21Z</dcterms:modified>
</cp:coreProperties>
</file>